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92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21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8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3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6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8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9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73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56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842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06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33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22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85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20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24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77FFF61-476B-4DB5-848B-191F5CB07633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D1F32F5-CD3A-4646-AFDB-B069FD2D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8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880F8-1EE1-FF4D-AA35-31C5B97E91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ka-GE" dirty="0"/>
            </a:br>
            <a:br>
              <a:rPr lang="ka-GE" dirty="0"/>
            </a:br>
            <a:br>
              <a:rPr lang="ka-GE" dirty="0"/>
            </a:br>
            <a:r>
              <a:rPr lang="en-US" dirty="0">
                <a:solidFill>
                  <a:srgbClr val="7030A0"/>
                </a:solidFill>
              </a:rPr>
              <a:t>Present continuous tense</a:t>
            </a:r>
            <a:br>
              <a:rPr lang="en-US" dirty="0"/>
            </a:br>
            <a:r>
              <a:rPr lang="ka-GE" dirty="0"/>
              <a:t>აწმყო განგრძობითი დრო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F3FF3F-5FF4-7530-BA6F-D3EC6C2E0C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>
                <a:solidFill>
                  <a:srgbClr val="7030A0"/>
                </a:solidFill>
              </a:rPr>
              <a:t>N.Kareli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78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B88BA-AB4D-3E9F-AFCE-761599E28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/>
              <a:t>Present continuous tense expresses an action , which is going </a:t>
            </a:r>
            <a:r>
              <a:rPr lang="en-US" sz="2400" dirty="0">
                <a:solidFill>
                  <a:srgbClr val="FF0000"/>
                </a:solidFill>
              </a:rPr>
              <a:t>on at the moment of speaking</a:t>
            </a:r>
            <a:r>
              <a:rPr lang="ka-GE" sz="2400" dirty="0">
                <a:solidFill>
                  <a:srgbClr val="FF0000"/>
                </a:solidFill>
              </a:rPr>
              <a:t>,</a:t>
            </a:r>
            <a:r>
              <a:rPr lang="en-US" sz="2400" dirty="0">
                <a:solidFill>
                  <a:srgbClr val="FF0000"/>
                </a:solidFill>
              </a:rPr>
              <a:t> right now, at this moment</a:t>
            </a:r>
            <a:br>
              <a:rPr lang="ka-GE" sz="2400" dirty="0"/>
            </a:br>
            <a:br>
              <a:rPr lang="en-US" sz="2400" dirty="0"/>
            </a:br>
            <a:r>
              <a:rPr lang="ka-GE" sz="2400" dirty="0"/>
              <a:t>აწმყო განგრძობითი დრო გამოხატავს მოქმედებას,რომელიც მიმდინარეობს </a:t>
            </a:r>
            <a:r>
              <a:rPr lang="ka-GE" sz="2400" dirty="0">
                <a:solidFill>
                  <a:srgbClr val="FF0000"/>
                </a:solidFill>
              </a:rPr>
              <a:t>საუბრის მომენტში,ახლა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ka-GE" sz="2400" dirty="0">
                <a:solidFill>
                  <a:srgbClr val="FF0000"/>
                </a:solidFill>
              </a:rPr>
              <a:t>ამ წუთას</a:t>
            </a:r>
            <a:r>
              <a:rPr lang="ka-GE" sz="1600" dirty="0"/>
              <a:t>.</a:t>
            </a:r>
            <a:endParaRPr lang="en-US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84263-ACF6-0BE9-631F-2309DB87E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Examples: </a:t>
            </a:r>
            <a:r>
              <a:rPr lang="ka-GE" dirty="0">
                <a:solidFill>
                  <a:srgbClr val="FF0000"/>
                </a:solidFill>
              </a:rPr>
              <a:t>მაგალითები: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I am writing homework </a:t>
            </a:r>
            <a:r>
              <a:rPr lang="en-US" dirty="0">
                <a:solidFill>
                  <a:srgbClr val="FF0000"/>
                </a:solidFill>
              </a:rPr>
              <a:t>now</a:t>
            </a:r>
            <a:r>
              <a:rPr lang="ka-GE" dirty="0"/>
              <a:t>-მე ვწერ საშინაო დავალებას ახლა.</a:t>
            </a:r>
          </a:p>
          <a:p>
            <a:pPr marL="0" indent="0">
              <a:buNone/>
            </a:pPr>
            <a:r>
              <a:rPr lang="en-US" dirty="0"/>
              <a:t>What are you doing?-I am speaking on the phone</a:t>
            </a:r>
            <a:r>
              <a:rPr lang="ka-GE" dirty="0"/>
              <a:t>-რას აკეთებ?-ტელეფონზე ვლაპარაკობ.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Is she watching TV </a:t>
            </a:r>
            <a:r>
              <a:rPr lang="en-US" dirty="0">
                <a:solidFill>
                  <a:srgbClr val="FF0000"/>
                </a:solidFill>
              </a:rPr>
              <a:t>now</a:t>
            </a:r>
            <a:r>
              <a:rPr lang="en-US" dirty="0"/>
              <a:t>?- No, she is not watching TV </a:t>
            </a:r>
            <a:r>
              <a:rPr lang="en-US" dirty="0">
                <a:solidFill>
                  <a:srgbClr val="FF0000"/>
                </a:solidFill>
              </a:rPr>
              <a:t>now</a:t>
            </a:r>
            <a:r>
              <a:rPr lang="en-US" dirty="0"/>
              <a:t>. She is listening to her </a:t>
            </a:r>
            <a:r>
              <a:rPr lang="en-US" dirty="0" err="1"/>
              <a:t>favourite</a:t>
            </a:r>
            <a:r>
              <a:rPr lang="en-US" dirty="0"/>
              <a:t> music.</a:t>
            </a:r>
          </a:p>
          <a:p>
            <a:pPr marL="0" indent="0">
              <a:buNone/>
            </a:pPr>
            <a:r>
              <a:rPr lang="ka-GE" dirty="0"/>
              <a:t>ის ტელევიზორს უყურებას ახლა?- არა, ის არ უყურებს ტელევიზორს ახლა. ის უსმენს თავის საყვარელ მუსიკას.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13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30AC0-5700-3031-01C0-F5B5D0C50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Formation-</a:t>
            </a:r>
            <a:r>
              <a:rPr lang="ka-GE" dirty="0">
                <a:solidFill>
                  <a:srgbClr val="FF0000"/>
                </a:solidFill>
              </a:rPr>
              <a:t>წარმოება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04995-6C83-BC42-1139-4565EFA5C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Present continuous tense is formed by means of the verb “to be”(</a:t>
            </a:r>
            <a:r>
              <a:rPr lang="en-US" dirty="0">
                <a:solidFill>
                  <a:srgbClr val="FF0000"/>
                </a:solidFill>
              </a:rPr>
              <a:t>am, is, are)+ present participle( </a:t>
            </a:r>
            <a:r>
              <a:rPr lang="en-US" dirty="0" err="1">
                <a:solidFill>
                  <a:srgbClr val="FF0000"/>
                </a:solidFill>
              </a:rPr>
              <a:t>ing</a:t>
            </a:r>
            <a:r>
              <a:rPr lang="en-US" dirty="0">
                <a:solidFill>
                  <a:srgbClr val="FF0000"/>
                </a:solidFill>
              </a:rPr>
              <a:t>- form)</a:t>
            </a:r>
          </a:p>
          <a:p>
            <a:r>
              <a:rPr lang="ka-GE" dirty="0"/>
              <a:t>აწმყო განგრძობითი დრო იწარმოება „</a:t>
            </a:r>
            <a:r>
              <a:rPr lang="en-US" dirty="0"/>
              <a:t>to be”</a:t>
            </a:r>
            <a:r>
              <a:rPr lang="ka-GE" dirty="0"/>
              <a:t>ზმნას+აწმყო დროის მიმღეობა(იგივე </a:t>
            </a:r>
            <a:r>
              <a:rPr lang="en-US" dirty="0" err="1"/>
              <a:t>ing</a:t>
            </a:r>
            <a:r>
              <a:rPr lang="ka-GE" dirty="0"/>
              <a:t> </a:t>
            </a:r>
            <a:r>
              <a:rPr lang="en-US" dirty="0"/>
              <a:t>-</a:t>
            </a:r>
            <a:r>
              <a:rPr lang="ka-GE" dirty="0"/>
              <a:t>იანი ფორმა)</a:t>
            </a:r>
          </a:p>
          <a:p>
            <a:r>
              <a:rPr lang="en-US" dirty="0">
                <a:solidFill>
                  <a:srgbClr val="FF0000"/>
                </a:solidFill>
              </a:rPr>
              <a:t>Interrogative</a:t>
            </a:r>
            <a:r>
              <a:rPr lang="en-US" dirty="0"/>
              <a:t> is  formed by changing the places of the auxiliary verb and personal pronoun- </a:t>
            </a:r>
            <a:r>
              <a:rPr lang="ka-GE" dirty="0">
                <a:solidFill>
                  <a:srgbClr val="FF0000"/>
                </a:solidFill>
              </a:rPr>
              <a:t>კითხვითი</a:t>
            </a:r>
            <a:r>
              <a:rPr lang="ka-GE" dirty="0"/>
              <a:t> ფორმა იწარმოება პირის ნაცვალსახელისა და დამხმარე ზმნის ადგილის ცვლილებით.</a:t>
            </a:r>
          </a:p>
          <a:p>
            <a:r>
              <a:rPr lang="ka-GE" dirty="0"/>
              <a:t>მაგ: </a:t>
            </a:r>
            <a:r>
              <a:rPr lang="en-US" dirty="0">
                <a:solidFill>
                  <a:srgbClr val="FF0000"/>
                </a:solidFill>
              </a:rPr>
              <a:t>he is </a:t>
            </a:r>
            <a:r>
              <a:rPr lang="en-US" dirty="0"/>
              <a:t>standing next to me-</a:t>
            </a:r>
            <a:r>
              <a:rPr lang="ka-GE" dirty="0"/>
              <a:t>ის დგას ჩემს გვერდით</a:t>
            </a:r>
          </a:p>
          <a:p>
            <a:r>
              <a:rPr lang="en-US" dirty="0">
                <a:solidFill>
                  <a:srgbClr val="FF0000"/>
                </a:solidFill>
              </a:rPr>
              <a:t>Is he </a:t>
            </a:r>
            <a:r>
              <a:rPr lang="en-US" dirty="0"/>
              <a:t>standing next to me?- </a:t>
            </a:r>
            <a:r>
              <a:rPr lang="ka-GE" dirty="0"/>
              <a:t>ის ჩემს გვერდით დგას?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872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A5ABE-8F50-F1A3-1884-32EA48E47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 form- </a:t>
            </a:r>
            <a:r>
              <a:rPr lang="ka-GE" sz="2800" dirty="0"/>
              <a:t>უარყოფითი ფორმა</a:t>
            </a:r>
            <a:r>
              <a:rPr lang="en-US" sz="2800" dirty="0"/>
              <a:t> </a:t>
            </a:r>
            <a:r>
              <a:rPr lang="ka-GE" sz="2800" dirty="0"/>
              <a:t>იწარმოება მტკიცებით ფორმაზე </a:t>
            </a:r>
            <a:r>
              <a:rPr lang="en-US" sz="2800" dirty="0"/>
              <a:t>not </a:t>
            </a:r>
            <a:r>
              <a:rPr lang="ka-GE" sz="2800" dirty="0"/>
              <a:t>ნაწილაკის დართვით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2578-C56C-44E2-3303-BA9B965B0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dirty="0"/>
              <a:t>მაგ</a:t>
            </a:r>
            <a:r>
              <a:rPr lang="en-US" dirty="0"/>
              <a:t>:</a:t>
            </a:r>
          </a:p>
          <a:p>
            <a:r>
              <a:rPr lang="en-US" dirty="0"/>
              <a:t>I am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going</a:t>
            </a:r>
          </a:p>
          <a:p>
            <a:r>
              <a:rPr lang="en-US" dirty="0"/>
              <a:t>You are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going </a:t>
            </a:r>
          </a:p>
          <a:p>
            <a:r>
              <a:rPr lang="en-US" dirty="0"/>
              <a:t>He ,she, it is </a:t>
            </a:r>
            <a:r>
              <a:rPr lang="en-US" dirty="0">
                <a:solidFill>
                  <a:srgbClr val="FF0000"/>
                </a:solidFill>
              </a:rPr>
              <a:t>not </a:t>
            </a:r>
            <a:r>
              <a:rPr lang="en-US" dirty="0"/>
              <a:t>going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814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6A245-C372-50DF-BA1C-52F044AAD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2800" dirty="0"/>
              <a:t>ზმნის უღლება აწმყო განგრძობით დროში</a:t>
            </a:r>
            <a:br>
              <a:rPr lang="ka-GE" sz="2800" dirty="0"/>
            </a:br>
            <a:r>
              <a:rPr lang="en-US" sz="2800" dirty="0"/>
              <a:t>verb “ to play”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6D117-A5CF-7E16-4162-667553FC5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dirty="0">
                <a:solidFill>
                  <a:srgbClr val="FF0000"/>
                </a:solidFill>
              </a:rPr>
              <a:t>მტკიცებითი ფორმა</a:t>
            </a:r>
          </a:p>
          <a:p>
            <a:endParaRPr lang="ka-GE" dirty="0"/>
          </a:p>
          <a:p>
            <a:r>
              <a:rPr lang="en-US" dirty="0"/>
              <a:t>I am playing- </a:t>
            </a:r>
            <a:r>
              <a:rPr lang="ka-GE" dirty="0"/>
              <a:t>მე ვთამაშობ             </a:t>
            </a:r>
            <a:r>
              <a:rPr lang="en-US" dirty="0"/>
              <a:t>we are playing-</a:t>
            </a:r>
            <a:r>
              <a:rPr lang="ka-GE" dirty="0"/>
              <a:t>ჩვენ ვთამაშობთ</a:t>
            </a:r>
            <a:endParaRPr lang="en-US" dirty="0"/>
          </a:p>
          <a:p>
            <a:r>
              <a:rPr lang="en-US" dirty="0"/>
              <a:t>You are playing</a:t>
            </a:r>
            <a:r>
              <a:rPr lang="ka-GE" dirty="0"/>
              <a:t>- შენ თამაშობ</a:t>
            </a:r>
            <a:r>
              <a:rPr lang="en-US" dirty="0"/>
              <a:t>       you are playing</a:t>
            </a:r>
            <a:r>
              <a:rPr lang="ka-GE" dirty="0"/>
              <a:t>-თქვენ თამაშობთ</a:t>
            </a:r>
            <a:endParaRPr lang="en-US" dirty="0"/>
          </a:p>
          <a:p>
            <a:r>
              <a:rPr lang="en-US" dirty="0" err="1"/>
              <a:t>He,she,it</a:t>
            </a:r>
            <a:r>
              <a:rPr lang="en-US" dirty="0"/>
              <a:t> is playing</a:t>
            </a:r>
            <a:r>
              <a:rPr lang="ka-GE" dirty="0"/>
              <a:t>ის თამაშობს</a:t>
            </a:r>
            <a:r>
              <a:rPr lang="en-US" dirty="0"/>
              <a:t>  they are playing</a:t>
            </a:r>
            <a:r>
              <a:rPr lang="ka-GE" dirty="0"/>
              <a:t>-ისინი თამაშობენ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799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9390D-7DD3-DDA6-FFB1-9ACF5D708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Interrogative form-</a:t>
            </a:r>
            <a:r>
              <a:rPr lang="ka-GE" dirty="0">
                <a:solidFill>
                  <a:srgbClr val="FF0000"/>
                </a:solidFill>
              </a:rPr>
              <a:t>კითხვითი ფორმა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AC033-80F1-C2A5-408C-644684193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Am I playing?                      Are we playing?</a:t>
            </a:r>
          </a:p>
          <a:p>
            <a:r>
              <a:rPr lang="en-US" dirty="0"/>
              <a:t>Are you playing?                 Are you playing?</a:t>
            </a:r>
          </a:p>
          <a:p>
            <a:r>
              <a:rPr lang="en-US" dirty="0"/>
              <a:t>Is he, she, it playing?         Are they playing?</a:t>
            </a:r>
          </a:p>
          <a:p>
            <a:r>
              <a:rPr lang="en-US" dirty="0">
                <a:solidFill>
                  <a:srgbClr val="FF0000"/>
                </a:solidFill>
              </a:rPr>
              <a:t>Negative form-</a:t>
            </a:r>
            <a:r>
              <a:rPr lang="ka-GE" dirty="0">
                <a:solidFill>
                  <a:srgbClr val="FF0000"/>
                </a:solidFill>
              </a:rPr>
              <a:t>უარყოფითი ფორმა</a:t>
            </a:r>
          </a:p>
          <a:p>
            <a:r>
              <a:rPr lang="en-US" dirty="0"/>
              <a:t>I am not playing                    we are not playing</a:t>
            </a:r>
          </a:p>
          <a:p>
            <a:r>
              <a:rPr lang="en-US" dirty="0"/>
              <a:t>You are not playing              you are not playing  </a:t>
            </a:r>
          </a:p>
          <a:p>
            <a:r>
              <a:rPr lang="en-US" dirty="0"/>
              <a:t>he, she, it  is not playing      they are not playing</a:t>
            </a:r>
          </a:p>
        </p:txBody>
      </p:sp>
    </p:spTree>
    <p:extLst>
      <p:ext uri="{BB962C8B-B14F-4D97-AF65-F5344CB8AC3E}">
        <p14:creationId xmlns:p14="http://schemas.microsoft.com/office/powerpoint/2010/main" val="1843840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E9314-8DD0-D4C9-2CC2-0CF1AF69A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Key words-</a:t>
            </a:r>
            <a:r>
              <a:rPr lang="ka-GE" sz="3200" dirty="0">
                <a:solidFill>
                  <a:srgbClr val="FF0000"/>
                </a:solidFill>
              </a:rPr>
              <a:t> მანიშნებელი სიტყვები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1795C-BE6D-E4F9-17EF-16013D11F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Now-</a:t>
            </a:r>
            <a:r>
              <a:rPr lang="ka-GE" dirty="0">
                <a:solidFill>
                  <a:srgbClr val="FF0000"/>
                </a:solidFill>
              </a:rPr>
              <a:t>ახლა</a:t>
            </a:r>
          </a:p>
          <a:p>
            <a:r>
              <a:rPr lang="en-US" dirty="0">
                <a:solidFill>
                  <a:srgbClr val="FF0000"/>
                </a:solidFill>
              </a:rPr>
              <a:t>At this moment-</a:t>
            </a:r>
            <a:r>
              <a:rPr lang="ka-GE" dirty="0">
                <a:solidFill>
                  <a:srgbClr val="FF0000"/>
                </a:solidFill>
              </a:rPr>
              <a:t>ამ წუთას</a:t>
            </a:r>
            <a:r>
              <a:rPr lang="en-US" dirty="0">
                <a:solidFill>
                  <a:srgbClr val="FF0000"/>
                </a:solidFill>
              </a:rPr>
              <a:t>,</a:t>
            </a:r>
            <a:r>
              <a:rPr lang="ka-GE" dirty="0">
                <a:solidFill>
                  <a:srgbClr val="FF0000"/>
                </a:solidFill>
              </a:rPr>
              <a:t>ამ მომენტში</a:t>
            </a:r>
          </a:p>
          <a:p>
            <a:r>
              <a:rPr lang="ka-GE" dirty="0"/>
              <a:t>მაგალითები</a:t>
            </a:r>
          </a:p>
          <a:p>
            <a:r>
              <a:rPr lang="en-US" dirty="0"/>
              <a:t>She is running now- </a:t>
            </a:r>
            <a:r>
              <a:rPr lang="ka-GE" dirty="0"/>
              <a:t>ის გარბის ახლა</a:t>
            </a:r>
            <a:endParaRPr lang="en-US" dirty="0"/>
          </a:p>
          <a:p>
            <a:r>
              <a:rPr lang="en-US" dirty="0"/>
              <a:t>My mother is making breakfast at this moment-</a:t>
            </a:r>
            <a:r>
              <a:rPr lang="ka-GE" dirty="0"/>
              <a:t>დედა ამზადებს საუზმეს ამ მომენტში</a:t>
            </a:r>
          </a:p>
          <a:p>
            <a:r>
              <a:rPr lang="en-US" dirty="0"/>
              <a:t>We are playing chess now-</a:t>
            </a:r>
            <a:r>
              <a:rPr lang="ka-GE" dirty="0"/>
              <a:t>ჩვენ ვთამაშობთ ჭადრაკს ახლა</a:t>
            </a:r>
          </a:p>
          <a:p>
            <a:r>
              <a:rPr lang="en-US" dirty="0"/>
              <a:t>You are not listening to me now-</a:t>
            </a:r>
            <a:r>
              <a:rPr lang="ka-GE" dirty="0"/>
              <a:t>შენ არ მისმენ მე ახლა</a:t>
            </a:r>
          </a:p>
          <a:p>
            <a:endParaRPr lang="ka-GE" dirty="0"/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64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ABADB-7E9B-9FD3-8C61-EF75A7A52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        Present simple  VS present continuous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6481D-B1D2-64AA-FE4A-928ADC07C6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sometimes </a:t>
            </a:r>
            <a:r>
              <a:rPr lang="en-US" dirty="0">
                <a:solidFill>
                  <a:srgbClr val="FF0000"/>
                </a:solidFill>
              </a:rPr>
              <a:t>go </a:t>
            </a:r>
            <a:r>
              <a:rPr lang="en-US" dirty="0"/>
              <a:t>to work by bus.</a:t>
            </a:r>
          </a:p>
          <a:p>
            <a:r>
              <a:rPr lang="ka-GE" dirty="0"/>
              <a:t>ჩვენ </a:t>
            </a:r>
            <a:r>
              <a:rPr lang="ka-GE" dirty="0">
                <a:solidFill>
                  <a:srgbClr val="FF0000"/>
                </a:solidFill>
              </a:rPr>
              <a:t>ზოგჯერ</a:t>
            </a:r>
            <a:r>
              <a:rPr lang="ka-GE" dirty="0"/>
              <a:t> სამსახურში ავტობუსით </a:t>
            </a:r>
            <a:r>
              <a:rPr lang="ka-GE" dirty="0">
                <a:solidFill>
                  <a:schemeClr val="accent1">
                    <a:lumMod val="75000"/>
                  </a:schemeClr>
                </a:solidFill>
              </a:rPr>
              <a:t>დავდივართ.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/>
              <a:t>What do you </a:t>
            </a:r>
            <a:r>
              <a:rPr lang="en-US" dirty="0">
                <a:solidFill>
                  <a:srgbClr val="FF0000"/>
                </a:solidFill>
              </a:rPr>
              <a:t>usually</a:t>
            </a:r>
            <a:r>
              <a:rPr lang="en-US" dirty="0"/>
              <a:t> do at weekends? </a:t>
            </a:r>
            <a:r>
              <a:rPr lang="ka-GE" dirty="0"/>
              <a:t>-</a:t>
            </a:r>
            <a:r>
              <a:rPr lang="ka-GE" dirty="0">
                <a:solidFill>
                  <a:srgbClr val="FF0000"/>
                </a:solidFill>
              </a:rPr>
              <a:t>ჩვეულებრივ</a:t>
            </a:r>
            <a:r>
              <a:rPr lang="ka-GE" dirty="0"/>
              <a:t> რას აკეთებ შაბათ-კვირას?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He speaks </a:t>
            </a:r>
            <a:r>
              <a:rPr lang="en-US" dirty="0"/>
              <a:t>English well.</a:t>
            </a:r>
          </a:p>
          <a:p>
            <a:r>
              <a:rPr lang="ka-GE" dirty="0"/>
              <a:t>ის კარგად საუბრობს ინგლისურად</a:t>
            </a:r>
          </a:p>
          <a:p>
            <a:endParaRPr lang="en-US" dirty="0"/>
          </a:p>
          <a:p>
            <a:pPr marL="0" indent="0">
              <a:buNone/>
            </a:pPr>
            <a:endParaRPr lang="ka-GE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963C7-5C34-0B40-27BF-21CB861EBA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are going </a:t>
            </a:r>
            <a:r>
              <a:rPr lang="en-US" dirty="0"/>
              <a:t>to work by bus</a:t>
            </a:r>
            <a:r>
              <a:rPr lang="ka-GE" dirty="0"/>
              <a:t> 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now</a:t>
            </a:r>
            <a:r>
              <a:rPr lang="en-US" dirty="0"/>
              <a:t>.</a:t>
            </a:r>
          </a:p>
          <a:p>
            <a:r>
              <a:rPr lang="ka-GE" dirty="0"/>
              <a:t>ჩვენ </a:t>
            </a:r>
            <a:r>
              <a:rPr lang="ka-GE" dirty="0">
                <a:solidFill>
                  <a:schemeClr val="accent1">
                    <a:lumMod val="75000"/>
                  </a:schemeClr>
                </a:solidFill>
              </a:rPr>
              <a:t>მივდივართ</a:t>
            </a:r>
            <a:r>
              <a:rPr lang="ka-GE" dirty="0"/>
              <a:t> სამსახურში</a:t>
            </a:r>
            <a:r>
              <a:rPr lang="en-US" dirty="0"/>
              <a:t> </a:t>
            </a:r>
            <a:r>
              <a:rPr lang="ka-GE" dirty="0">
                <a:solidFill>
                  <a:srgbClr val="FF0000"/>
                </a:solidFill>
              </a:rPr>
              <a:t>ახლა</a:t>
            </a:r>
            <a:r>
              <a:rPr lang="ka-GE" dirty="0"/>
              <a:t> ავტობუსით.</a:t>
            </a:r>
          </a:p>
          <a:p>
            <a:r>
              <a:rPr lang="en-US" dirty="0"/>
              <a:t>What are you doing </a:t>
            </a:r>
            <a:r>
              <a:rPr lang="en-US" dirty="0">
                <a:solidFill>
                  <a:srgbClr val="FF0000"/>
                </a:solidFill>
              </a:rPr>
              <a:t>at this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moment?-</a:t>
            </a:r>
            <a:r>
              <a:rPr lang="ka-GE" dirty="0"/>
              <a:t>რას აკეთებ ამ წუთას?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He is speaking </a:t>
            </a:r>
            <a:r>
              <a:rPr lang="en-US" dirty="0"/>
              <a:t>English </a:t>
            </a:r>
            <a:r>
              <a:rPr lang="en-US" dirty="0">
                <a:solidFill>
                  <a:srgbClr val="FF0000"/>
                </a:solidFill>
              </a:rPr>
              <a:t>now.</a:t>
            </a:r>
            <a:endParaRPr lang="ka-GE" dirty="0">
              <a:solidFill>
                <a:srgbClr val="FF0000"/>
              </a:solidFill>
            </a:endParaRPr>
          </a:p>
          <a:p>
            <a:r>
              <a:rPr lang="ka-GE" dirty="0"/>
              <a:t>ის ინგლისურად საუბრობს </a:t>
            </a:r>
            <a:r>
              <a:rPr lang="ka-GE" dirty="0">
                <a:solidFill>
                  <a:srgbClr val="C00000"/>
                </a:solidFill>
              </a:rPr>
              <a:t>ახლა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842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14C0F-4C2C-0AB7-50F3-2E33F9984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dirty="0">
                <a:solidFill>
                  <a:srgbClr val="7030A0"/>
                </a:solidFill>
              </a:rPr>
              <a:t>         </a:t>
            </a:r>
            <a:r>
              <a:rPr lang="en-US" dirty="0">
                <a:solidFill>
                  <a:srgbClr val="7030A0"/>
                </a:solidFill>
              </a:rPr>
              <a:t>Thank you for attention!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ka-GE" dirty="0">
                <a:solidFill>
                  <a:srgbClr val="7030A0"/>
                </a:solidFill>
              </a:rPr>
              <a:t>        </a:t>
            </a:r>
            <a:r>
              <a:rPr lang="ka-GE" sz="4000" dirty="0">
                <a:solidFill>
                  <a:srgbClr val="7030A0"/>
                </a:solidFill>
              </a:rPr>
              <a:t>გმადლობთ     ყურადღებისათვის!</a:t>
            </a: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248E9-46A0-ADF9-BA9A-71B90873C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a-GE" dirty="0"/>
              <a:t>ნ.ქარელი</a:t>
            </a:r>
          </a:p>
          <a:p>
            <a:r>
              <a:rPr lang="en-US" dirty="0"/>
              <a:t>N. Kareli</a:t>
            </a:r>
          </a:p>
        </p:txBody>
      </p:sp>
    </p:spTree>
    <p:extLst>
      <p:ext uri="{BB962C8B-B14F-4D97-AF65-F5344CB8AC3E}">
        <p14:creationId xmlns:p14="http://schemas.microsoft.com/office/powerpoint/2010/main" val="12306008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70</TotalTime>
  <Words>520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Parallax</vt:lpstr>
      <vt:lpstr>   Present continuous tense აწმყო განგრძობითი დრო</vt:lpstr>
      <vt:lpstr>Present continuous tense expresses an action , which is going on at the moment of speaking, right now, at this moment  აწმყო განგრძობითი დრო გამოხატავს მოქმედებას,რომელიც მიმდინარეობს საუბრის მომენტში,ახლა, ამ წუთას.</vt:lpstr>
      <vt:lpstr>Formation-წარმოება</vt:lpstr>
      <vt:lpstr>Negative form- უარყოფითი ფორმა იწარმოება მტკიცებით ფორმაზე not ნაწილაკის დართვით</vt:lpstr>
      <vt:lpstr>ზმნის უღლება აწმყო განგრძობით დროში verb “ to play”</vt:lpstr>
      <vt:lpstr>Interrogative form-კითხვითი ფორმა</vt:lpstr>
      <vt:lpstr>Key words- მანიშნებელი სიტყვები</vt:lpstr>
      <vt:lpstr>         Present simple  VS present continuous</vt:lpstr>
      <vt:lpstr>         Thank you for attention!         გმადლობთ     ყურადღებისათვის!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Sandro Qareli</dc:creator>
  <cp:lastModifiedBy>Sandro Qareli</cp:lastModifiedBy>
  <cp:revision>3</cp:revision>
  <dcterms:created xsi:type="dcterms:W3CDTF">2025-03-07T16:43:38Z</dcterms:created>
  <dcterms:modified xsi:type="dcterms:W3CDTF">2025-03-09T14:05:36Z</dcterms:modified>
</cp:coreProperties>
</file>